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70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3" r:id="rId13"/>
    <p:sldId id="284" r:id="rId14"/>
    <p:sldId id="282" r:id="rId15"/>
    <p:sldId id="285" r:id="rId16"/>
    <p:sldId id="286" r:id="rId17"/>
    <p:sldId id="287" r:id="rId18"/>
    <p:sldId id="289" r:id="rId19"/>
    <p:sldId id="288" r:id="rId20"/>
    <p:sldId id="290" r:id="rId21"/>
    <p:sldId id="291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A0C18-261F-4CB4-B05D-E14D965A443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4000C-AB4E-46A0-83E2-0461B9F76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4D15-149A-4490-B1F4-AC7C2EA94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98A3B-A8C7-49B4-B52F-BD8FF35CB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A22B-C10E-467C-9A16-01C16E61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01BE-8046-42E5-BE8D-EE6AEB59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471-9E54-486E-8CBF-5D2D53F4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1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9F58-2E5E-4351-A2E3-A46984C4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4FDA3-ED2F-4EDA-99A8-131AD1D4D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750B-7146-481C-8BAC-A049099E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4135-8C56-40D3-9236-1755B1B1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9218-DDEE-4BD7-9F7A-918E2028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5F454-F2A5-4F49-BBA0-D574294AF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2E9B-B703-4751-9053-4F919C6E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3BF58-08D3-4729-851F-37230F5A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1E7D-D9F4-41CB-8B4E-53769B15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3007-1B9B-4B71-ACA2-DF3E0638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9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881B-7BB1-43CC-AD50-E065923B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74A7-C582-40FE-84B4-5A2B584C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2982-90D9-4A75-AB8E-7C65D603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6C432-88A5-4850-A461-9DCD1D61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3E15B-0B50-4A5A-B875-1ACBD24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0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B898-8B5D-4D42-9FDF-6BA4BD6D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653BF-F2BE-46B4-A064-013AD4D7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258BA-98AE-4802-BFD6-695FFA3C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0867D-681D-4B22-9537-D1E3E7C0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2106B-BB76-47AA-98D4-E753B7B4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35C5-BF0C-434A-86A1-99FAF868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C49B-B54F-4192-A676-F7B5D311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594A7-EC71-4ED1-AD80-74844B4EC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D2AB8-215D-462C-966A-2DADAD4E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529D-1B71-4FDA-92EC-C3171504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0C27A-8E54-4765-8532-3011A154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6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09D5-91EA-4E81-B1CD-2725C0D1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BBD4D-E4B8-484E-9984-4B226E141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05595-15A9-4407-B65D-4EDDAD8D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F6F23-F0AE-451C-B46E-764D53F79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E7365-3E84-428C-9214-854A913BF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DFF1-77E7-4DB9-B81A-C3A476B1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8D5E1-F42E-45F2-81F1-75386A0D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F8430-5B39-4D3C-B247-F9903181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8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42A3-9E90-4765-B5D3-4921CA7B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DB0EF-4EC8-4026-BB95-9C345EA5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08D49-1706-4585-97A8-3D92E3A2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00AA-498D-4391-8ADE-6CF51A3A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5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7CC11-B041-4FC9-BE69-A1FE9E4C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6FED7-6632-47DD-B817-5716F7ED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A0168-27A1-49ED-B676-D89741B3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8121-DCF6-4BE2-9B83-D031821E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C4C5-BA91-463F-8975-6FBAF545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4F47D-804A-4000-BCB4-B3E4651C6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23947-0F3A-4424-89FA-945CA2B4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5E446-89EE-496B-B2C3-7CB6F474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EEC4D-8C57-430A-8E8D-F96FBBD2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91EB-1FAE-4E62-89DC-C144EE2B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504B2-25A6-4701-875F-EB55EB06D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810E-54F2-4C67-AB3D-880B3726A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37997-B058-464B-AEC2-634A541A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55735-174C-4303-9F3F-CFE3CFA8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17305-6662-474F-9F05-BEE4BD1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175E1-1A92-42B8-9331-F92F1E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C5F65-A26B-4AEC-8E6F-1CA853A1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666F2-14EE-4D2C-8D15-5FDA43715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E6791-7DE6-4363-86D1-85C1FC4F9E8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4A68-1377-48B0-922E-9C6DFCDA3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224B-9FEE-409E-91B5-68E62CCD2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8647-28F4-437C-855E-72E3532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0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humbs.dreamstime.com/b/standard-normal-distribution-vector-also-gaussian-bell-curve-206453093.jpg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vidhya.com/blog/2021/07/how-to-choose-an-appropriate-ml-algorithm-data-science-projects/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ps.go.id/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akbarriki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www.linkedin.com/in/riki-akbar-655a6230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mailto:rikiakbar189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ps.go.id/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ps.go.id/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.hbs.edu/blog/post/data-analytics-vs-data-science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BD55C4-809B-4C3E-A15C-D8A72793C4E6}"/>
              </a:ext>
            </a:extLst>
          </p:cNvPr>
          <p:cNvSpPr txBox="1"/>
          <p:nvPr/>
        </p:nvSpPr>
        <p:spPr>
          <a:xfrm>
            <a:off x="581572" y="2094318"/>
            <a:ext cx="8209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Data Analytics Project Proposal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012E4-1E6A-4FB8-9CEA-4EB82938D1DC}"/>
              </a:ext>
            </a:extLst>
          </p:cNvPr>
          <p:cNvSpPr txBox="1"/>
          <p:nvPr/>
        </p:nvSpPr>
        <p:spPr>
          <a:xfrm>
            <a:off x="614661" y="2913460"/>
            <a:ext cx="512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Riki Akbar – Central Transformation Office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C8BBD-D801-4E2E-BD12-0FA5D0ABD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BFC5C-C34B-4624-B893-F21E4E1794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F818E-CAF3-48F4-B640-5AB3058B0712}"/>
              </a:ext>
            </a:extLst>
          </p:cNvPr>
          <p:cNvSpPr txBox="1"/>
          <p:nvPr/>
        </p:nvSpPr>
        <p:spPr>
          <a:xfrm>
            <a:off x="297092" y="2479038"/>
            <a:ext cx="8435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Analitika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Ekonomi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Regional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ACF97-80E9-4E36-9B4B-5C110C73D31A}"/>
              </a:ext>
            </a:extLst>
          </p:cNvPr>
          <p:cNvSpPr txBox="1"/>
          <p:nvPr/>
        </p:nvSpPr>
        <p:spPr>
          <a:xfrm>
            <a:off x="330181" y="3298180"/>
            <a:ext cx="512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Riki Akbar – </a:t>
            </a:r>
            <a:r>
              <a:rPr lang="en-US" sz="2000" b="1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Central Transformation 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7579-EDC6-4FAD-940F-0D1FB125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50"/>
          <a:stretch/>
        </p:blipFill>
        <p:spPr>
          <a:xfrm>
            <a:off x="297092" y="118486"/>
            <a:ext cx="3472268" cy="8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2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or Business First?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4DB09-82CE-4561-83E4-87C4E5F8B87D}"/>
              </a:ext>
            </a:extLst>
          </p:cNvPr>
          <p:cNvSpPr txBox="1"/>
          <p:nvPr/>
        </p:nvSpPr>
        <p:spPr>
          <a:xfrm>
            <a:off x="886605" y="2035466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Data-First Approach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Exploring previously hidden insight out of raw data with no specific goals in mind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25956-BDD0-4E08-99D1-BC8BF65AE5F7}"/>
              </a:ext>
            </a:extLst>
          </p:cNvPr>
          <p:cNvSpPr txBox="1"/>
          <p:nvPr/>
        </p:nvSpPr>
        <p:spPr>
          <a:xfrm>
            <a:off x="886605" y="3640303"/>
            <a:ext cx="902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Business-First Approach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exploration to answer specific business questions or to tackle specific business problems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0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Collection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" name="Picture 29" descr="Welcome - OpenData Aceh">
            <a:extLst>
              <a:ext uri="{FF2B5EF4-FFF2-40B4-BE49-F238E27FC236}">
                <a16:creationId xmlns:a16="http://schemas.microsoft.com/office/drawing/2014/main" id="{8249B843-4068-2C60-7328-C9700910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38" y="1988473"/>
            <a:ext cx="3335475" cy="103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Open Data Jakarta">
            <a:extLst>
              <a:ext uri="{FF2B5EF4-FFF2-40B4-BE49-F238E27FC236}">
                <a16:creationId xmlns:a16="http://schemas.microsoft.com/office/drawing/2014/main" id="{5228C738-3E44-7332-05A2-3B495C5C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1" b="30278"/>
          <a:stretch/>
        </p:blipFill>
        <p:spPr bwMode="auto">
          <a:xfrm>
            <a:off x="2987180" y="3275094"/>
            <a:ext cx="2152209" cy="61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MENUJU INDONESIA SATU DATA - BKPP Kabupaten Demak">
            <a:extLst>
              <a:ext uri="{FF2B5EF4-FFF2-40B4-BE49-F238E27FC236}">
                <a16:creationId xmlns:a16="http://schemas.microsoft.com/office/drawing/2014/main" id="{5F2C025A-12CA-B470-D97F-7690CFF3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02" y="3002482"/>
            <a:ext cx="2691780" cy="20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6">
            <a:extLst>
              <a:ext uri="{FF2B5EF4-FFF2-40B4-BE49-F238E27FC236}">
                <a16:creationId xmlns:a16="http://schemas.microsoft.com/office/drawing/2014/main" id="{4D7E9736-D948-66C9-3201-22836A827B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102" y="5082494"/>
            <a:ext cx="2361827" cy="954211"/>
          </a:xfrm>
          <a:prstGeom prst="rect">
            <a:avLst/>
          </a:prstGeom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3ED1FA4E-BA6E-159C-8BF6-E86F22D171EE}"/>
              </a:ext>
            </a:extLst>
          </p:cNvPr>
          <p:cNvSpPr txBox="1"/>
          <p:nvPr/>
        </p:nvSpPr>
        <p:spPr>
          <a:xfrm>
            <a:off x="5700847" y="2293688"/>
            <a:ext cx="59504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data.go.id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data.jakarta.go.id 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opendata.jabarprov.go.id 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data.acehprov.go.id</a:t>
            </a:r>
          </a:p>
          <a:p>
            <a:pPr marL="342900" indent="-342900">
              <a:buAutoNum type="arabicPeriod"/>
            </a:pPr>
            <a:r>
              <a:rPr lang="en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bps.go.id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data.worldbank.org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data.imf.org</a:t>
            </a: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data-apbn.kemenkeu.go.id</a:t>
            </a:r>
          </a:p>
          <a:p>
            <a:pPr marL="342900" indent="-342900">
              <a:buAutoNum type="arabicPeriod"/>
            </a:pPr>
            <a:r>
              <a:rPr lang="en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djpk.kemenkeu.go.id/portal/data/</a:t>
            </a:r>
            <a:r>
              <a:rPr lang="en-ID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apbd</a:t>
            </a:r>
            <a:endParaRPr lang="en-ID" sz="24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satudata.kemenkeu.go.id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EBC12C-5DD0-4DE3-BC69-3F756C5E0E78}"/>
              </a:ext>
            </a:extLst>
          </p:cNvPr>
          <p:cNvSpPr txBox="1"/>
          <p:nvPr/>
        </p:nvSpPr>
        <p:spPr>
          <a:xfrm>
            <a:off x="3984061" y="1301829"/>
            <a:ext cx="388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Open Data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9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Collection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EBC12C-5DD0-4DE3-BC69-3F756C5E0E78}"/>
              </a:ext>
            </a:extLst>
          </p:cNvPr>
          <p:cNvSpPr txBox="1"/>
          <p:nvPr/>
        </p:nvSpPr>
        <p:spPr>
          <a:xfrm>
            <a:off x="3984061" y="1301829"/>
            <a:ext cx="388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Scraping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533D0-BD2A-4178-AA7A-C40B86E6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79" y="2469479"/>
            <a:ext cx="6037363" cy="1950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B050A-DA26-49BF-A3AA-A9C522DB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79" y="4838583"/>
            <a:ext cx="10592589" cy="1794547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0BF29E7-125E-4471-AA35-9F73A56F2D14}"/>
              </a:ext>
            </a:extLst>
          </p:cNvPr>
          <p:cNvCxnSpPr>
            <a:cxnSpLocks/>
            <a:stCxn id="3" idx="0"/>
            <a:endCxn id="5" idx="3"/>
          </p:cNvCxnSpPr>
          <p:nvPr/>
        </p:nvCxnSpPr>
        <p:spPr>
          <a:xfrm rot="16200000" flipH="1">
            <a:off x="5701925" y="315715"/>
            <a:ext cx="3266378" cy="7573907"/>
          </a:xfrm>
          <a:prstGeom prst="bentConnector4">
            <a:avLst>
              <a:gd name="adj1" fmla="val -6999"/>
              <a:gd name="adj2" fmla="val 10301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14DD75-DFBA-4F01-B47A-94116CFBEF4F}"/>
              </a:ext>
            </a:extLst>
          </p:cNvPr>
          <p:cNvSpPr/>
          <p:nvPr/>
        </p:nvSpPr>
        <p:spPr>
          <a:xfrm>
            <a:off x="7061200" y="3596640"/>
            <a:ext cx="4060868" cy="11434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AC9E64-2B12-46F4-B52E-67C8821B09CF}"/>
              </a:ext>
            </a:extLst>
          </p:cNvPr>
          <p:cNvSpPr txBox="1"/>
          <p:nvPr/>
        </p:nvSpPr>
        <p:spPr>
          <a:xfrm>
            <a:off x="6971967" y="2909630"/>
            <a:ext cx="773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43B48-9847-4BBB-9944-2883F0CE05DB}"/>
              </a:ext>
            </a:extLst>
          </p:cNvPr>
          <p:cNvSpPr txBox="1"/>
          <p:nvPr/>
        </p:nvSpPr>
        <p:spPr>
          <a:xfrm>
            <a:off x="7606102" y="3931678"/>
            <a:ext cx="337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Pay attention to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Robots.txt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3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Preparation (cleansing)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C38935-E122-43B9-A1C3-33A9865E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9" y="2914232"/>
            <a:ext cx="11233461" cy="26128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D957EB-025B-4B94-B4D9-92C2325643A5}"/>
              </a:ext>
            </a:extLst>
          </p:cNvPr>
          <p:cNvSpPr/>
          <p:nvPr/>
        </p:nvSpPr>
        <p:spPr>
          <a:xfrm>
            <a:off x="1353239" y="4164960"/>
            <a:ext cx="1543291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54C06A-499C-4A6B-AE7B-9B9D13E40890}"/>
              </a:ext>
            </a:extLst>
          </p:cNvPr>
          <p:cNvSpPr/>
          <p:nvPr/>
        </p:nvSpPr>
        <p:spPr>
          <a:xfrm>
            <a:off x="6854056" y="416496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D02CEE-9981-459E-8533-4D1C41B4ACBC}"/>
              </a:ext>
            </a:extLst>
          </p:cNvPr>
          <p:cNvSpPr/>
          <p:nvPr/>
        </p:nvSpPr>
        <p:spPr>
          <a:xfrm>
            <a:off x="1353238" y="4846000"/>
            <a:ext cx="3025722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C2211A-28ED-468D-B81E-5BFFCAA3D449}"/>
              </a:ext>
            </a:extLst>
          </p:cNvPr>
          <p:cNvSpPr/>
          <p:nvPr/>
        </p:nvSpPr>
        <p:spPr>
          <a:xfrm>
            <a:off x="5667306" y="4368800"/>
            <a:ext cx="1089093" cy="115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A7DA7F-17B2-4616-B30F-77767042F449}"/>
              </a:ext>
            </a:extLst>
          </p:cNvPr>
          <p:cNvSpPr/>
          <p:nvPr/>
        </p:nvSpPr>
        <p:spPr>
          <a:xfrm>
            <a:off x="9637896" y="371792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F113A-384B-4A81-B275-E412971031CD}"/>
              </a:ext>
            </a:extLst>
          </p:cNvPr>
          <p:cNvSpPr/>
          <p:nvPr/>
        </p:nvSpPr>
        <p:spPr>
          <a:xfrm>
            <a:off x="8519904" y="436880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734889-87C3-4F50-8150-B33FD8127E68}"/>
              </a:ext>
            </a:extLst>
          </p:cNvPr>
          <p:cNvSpPr/>
          <p:nvPr/>
        </p:nvSpPr>
        <p:spPr>
          <a:xfrm>
            <a:off x="9637896" y="481456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52BE6B-C619-4533-ACCA-FE803ABDDF98}"/>
              </a:ext>
            </a:extLst>
          </p:cNvPr>
          <p:cNvSpPr/>
          <p:nvPr/>
        </p:nvSpPr>
        <p:spPr>
          <a:xfrm>
            <a:off x="7711440" y="371792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B4A365-548B-4BD3-908B-0433E4C8E698}"/>
              </a:ext>
            </a:extLst>
          </p:cNvPr>
          <p:cNvSpPr/>
          <p:nvPr/>
        </p:nvSpPr>
        <p:spPr>
          <a:xfrm>
            <a:off x="9637896" y="3921760"/>
            <a:ext cx="857384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09D9AD-EA52-4155-A3BF-024CBC4C6B59}"/>
              </a:ext>
            </a:extLst>
          </p:cNvPr>
          <p:cNvSpPr txBox="1"/>
          <p:nvPr/>
        </p:nvSpPr>
        <p:spPr>
          <a:xfrm>
            <a:off x="565459" y="1358880"/>
            <a:ext cx="902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Preprocess data to ensure it will be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fit-for-analysis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Inconsistencies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Noisy records (or perhaps, outliers)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Duplicates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52B25F-B3FE-4075-996E-FF3048EADA49}"/>
              </a:ext>
            </a:extLst>
          </p:cNvPr>
          <p:cNvSpPr/>
          <p:nvPr/>
        </p:nvSpPr>
        <p:spPr>
          <a:xfrm>
            <a:off x="594946" y="4610720"/>
            <a:ext cx="11203973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2FC185-A8F2-4CA4-AE9D-DA4AB110BE61}"/>
              </a:ext>
            </a:extLst>
          </p:cNvPr>
          <p:cNvSpPr/>
          <p:nvPr/>
        </p:nvSpPr>
        <p:spPr>
          <a:xfrm>
            <a:off x="580202" y="5284775"/>
            <a:ext cx="11203973" cy="20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Exploratory Data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86D26-E801-44B6-916C-F840ACF2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921" y="2250602"/>
            <a:ext cx="6939279" cy="40165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179D3E-EF61-40A7-999A-E6284F8AD8D9}"/>
              </a:ext>
            </a:extLst>
          </p:cNvPr>
          <p:cNvCxnSpPr/>
          <p:nvPr/>
        </p:nvCxnSpPr>
        <p:spPr>
          <a:xfrm>
            <a:off x="6106160" y="2364029"/>
            <a:ext cx="0" cy="41148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4654E1-7748-4E42-8105-4BD8D9786502}"/>
              </a:ext>
            </a:extLst>
          </p:cNvPr>
          <p:cNvSpPr txBox="1"/>
          <p:nvPr/>
        </p:nvSpPr>
        <p:spPr>
          <a:xfrm>
            <a:off x="6240925" y="2131698"/>
            <a:ext cx="249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Centrality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Mean, Median, Mode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3FDB3A-CE74-4246-83C7-0FDC2BDDA50E}"/>
              </a:ext>
            </a:extLst>
          </p:cNvPr>
          <p:cNvCxnSpPr>
            <a:cxnSpLocks/>
          </p:cNvCxnSpPr>
          <p:nvPr/>
        </p:nvCxnSpPr>
        <p:spPr>
          <a:xfrm flipH="1">
            <a:off x="5425440" y="4548429"/>
            <a:ext cx="135128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439857-1153-41B6-B40B-FB08DFE337F0}"/>
              </a:ext>
            </a:extLst>
          </p:cNvPr>
          <p:cNvSpPr txBox="1"/>
          <p:nvPr/>
        </p:nvSpPr>
        <p:spPr>
          <a:xfrm>
            <a:off x="6992764" y="4098263"/>
            <a:ext cx="322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Spread/Dispersion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Standard Deviation, Variance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69DF2F-1D1A-4270-A246-7AA7F51927E2}"/>
              </a:ext>
            </a:extLst>
          </p:cNvPr>
          <p:cNvSpPr txBox="1"/>
          <p:nvPr/>
        </p:nvSpPr>
        <p:spPr>
          <a:xfrm>
            <a:off x="4014541" y="1238929"/>
            <a:ext cx="388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 Distribution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6081D-7DCF-429E-949F-9FF970C6031B}"/>
              </a:ext>
            </a:extLst>
          </p:cNvPr>
          <p:cNvSpPr txBox="1"/>
          <p:nvPr/>
        </p:nvSpPr>
        <p:spPr>
          <a:xfrm>
            <a:off x="386081" y="6521966"/>
            <a:ext cx="1029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standard-normal-distribution-vector-also-gaussian-bell-curve-206453093.jpg (800×800) (dreamstime.com)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2" descr="Choosing the right estimator — scikit-learn 1.2.2 documentation">
            <a:extLst>
              <a:ext uri="{FF2B5EF4-FFF2-40B4-BE49-F238E27FC236}">
                <a16:creationId xmlns:a16="http://schemas.microsoft.com/office/drawing/2014/main" id="{974D8640-D508-4705-9685-ED608BAA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17" y="1451099"/>
            <a:ext cx="7884368" cy="49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43CFB2-C330-4D57-8070-503C919CDBE7}"/>
              </a:ext>
            </a:extLst>
          </p:cNvPr>
          <p:cNvSpPr txBox="1"/>
          <p:nvPr/>
        </p:nvSpPr>
        <p:spPr>
          <a:xfrm>
            <a:off x="2773680" y="6502326"/>
            <a:ext cx="7000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chemeClr val="bg1"/>
                </a:solidFill>
                <a:hlinkClick r:id="rId5"/>
              </a:rPr>
              <a:t>https://www.analyticsvidhya.com/blog/2021/07/how-to-choose-an-appropriate-ml-algorithm-data-science-projects/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898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 Products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FECA8-85B8-4526-BAA2-05596657E462}"/>
              </a:ext>
            </a:extLst>
          </p:cNvPr>
          <p:cNvSpPr txBox="1"/>
          <p:nvPr/>
        </p:nvSpPr>
        <p:spPr>
          <a:xfrm>
            <a:off x="886605" y="2035466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Dashboards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Presenting your findings through a visually compelling set of visualizations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6D159-49BC-4178-A91E-0F065DA3895A}"/>
              </a:ext>
            </a:extLst>
          </p:cNvPr>
          <p:cNvSpPr txBox="1"/>
          <p:nvPr/>
        </p:nvSpPr>
        <p:spPr>
          <a:xfrm>
            <a:off x="886605" y="2967335"/>
            <a:ext cx="902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Software-embedded Products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predictive modelling, oftentimes the model is embedded within a software product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e.g.: Facial recognition in a clock-in-clock-out mobile apps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205FA-367A-4261-946F-CBAFE732E46B}"/>
              </a:ext>
            </a:extLst>
          </p:cNvPr>
          <p:cNvSpPr txBox="1"/>
          <p:nvPr/>
        </p:nvSpPr>
        <p:spPr>
          <a:xfrm>
            <a:off x="886605" y="4179153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API (Application Programming Interface)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Granting access to your data/findings for wider audiences (or systems)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in a Nutshell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FECA8-85B8-4526-BAA2-05596657E462}"/>
              </a:ext>
            </a:extLst>
          </p:cNvPr>
          <p:cNvSpPr txBox="1"/>
          <p:nvPr/>
        </p:nvSpPr>
        <p:spPr>
          <a:xfrm>
            <a:off x="886605" y="1898707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Bar chart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Comparing values for discrete categories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6D159-49BC-4178-A91E-0F065DA3895A}"/>
              </a:ext>
            </a:extLst>
          </p:cNvPr>
          <p:cNvSpPr txBox="1"/>
          <p:nvPr/>
        </p:nvSpPr>
        <p:spPr>
          <a:xfrm>
            <a:off x="886605" y="2528443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chart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Spotting trends over time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205FA-367A-4261-946F-CBAFE732E46B}"/>
              </a:ext>
            </a:extLst>
          </p:cNvPr>
          <p:cNvSpPr txBox="1"/>
          <p:nvPr/>
        </p:nvSpPr>
        <p:spPr>
          <a:xfrm>
            <a:off x="886605" y="3230040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Pie Chart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Displaying proportions (best for less than 3 categories, otherwise don’t ever use it)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6BE23-5DA2-4859-B2AF-CEC826F53B19}"/>
              </a:ext>
            </a:extLst>
          </p:cNvPr>
          <p:cNvSpPr txBox="1"/>
          <p:nvPr/>
        </p:nvSpPr>
        <p:spPr>
          <a:xfrm>
            <a:off x="886605" y="3871525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Scatter Plot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Spotting correlation between two numeric variables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3DE97-AFDC-4BCB-B587-8DB84D7C3072}"/>
              </a:ext>
            </a:extLst>
          </p:cNvPr>
          <p:cNvSpPr txBox="1"/>
          <p:nvPr/>
        </p:nvSpPr>
        <p:spPr>
          <a:xfrm>
            <a:off x="529661" y="1195446"/>
            <a:ext cx="388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Know your Viz!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5B8F1-A32D-460F-8282-46A7D3EB265A}"/>
              </a:ext>
            </a:extLst>
          </p:cNvPr>
          <p:cNvSpPr txBox="1"/>
          <p:nvPr/>
        </p:nvSpPr>
        <p:spPr>
          <a:xfrm>
            <a:off x="551163" y="4785392"/>
            <a:ext cx="3889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Know further!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55B5DD-AFBE-4238-85DC-6C01A729F8AC}"/>
              </a:ext>
            </a:extLst>
          </p:cNvPr>
          <p:cNvSpPr txBox="1"/>
          <p:nvPr/>
        </p:nvSpPr>
        <p:spPr>
          <a:xfrm>
            <a:off x="886605" y="5370167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Substance over looks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let your viz becoming aimless. Information first, looks come second.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D5669-0805-420B-A921-F868DD8BE597}"/>
              </a:ext>
            </a:extLst>
          </p:cNvPr>
          <p:cNvSpPr txBox="1"/>
          <p:nvPr/>
        </p:nvSpPr>
        <p:spPr>
          <a:xfrm>
            <a:off x="886604" y="6093183"/>
            <a:ext cx="924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Remember the 3-seconds rule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 sure your viz is easily digested and understood by your audience within 3 seconds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8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3B9A1-A0B9-4524-9425-228746F58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421" y="1301829"/>
            <a:ext cx="8290099" cy="53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7F65-74E9-4892-A862-781D05B5C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70" y="1457254"/>
            <a:ext cx="10728259" cy="4293305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7CE80B73-2944-4555-804A-DEB0293FCCAF}"/>
              </a:ext>
            </a:extLst>
          </p:cNvPr>
          <p:cNvSpPr txBox="1"/>
          <p:nvPr/>
        </p:nvSpPr>
        <p:spPr>
          <a:xfrm>
            <a:off x="386081" y="6521966"/>
            <a:ext cx="1029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sumber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bps.go.id  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5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C8BBD-D801-4E2E-BD12-0FA5D0A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BFC5C-C34B-4624-B893-F21E4E1794E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7579-EDC6-4FAD-940F-0D1FB1257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BA86C-A270-46CA-A351-6D921D97F578}"/>
              </a:ext>
            </a:extLst>
          </p:cNvPr>
          <p:cNvGrpSpPr/>
          <p:nvPr/>
        </p:nvGrpSpPr>
        <p:grpSpPr>
          <a:xfrm>
            <a:off x="139120" y="1320800"/>
            <a:ext cx="4102919" cy="4561840"/>
            <a:chOff x="-696038" y="-378382"/>
            <a:chExt cx="5687214" cy="61025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4ED6E9-A84D-4A27-9B6A-D908980FDABC}"/>
                </a:ext>
              </a:extLst>
            </p:cNvPr>
            <p:cNvSpPr txBox="1"/>
            <p:nvPr/>
          </p:nvSpPr>
          <p:spPr>
            <a:xfrm>
              <a:off x="514768" y="3037783"/>
              <a:ext cx="3221433" cy="86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Riki Akbar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CA448D-5A6C-4187-BE35-6A426BDD7225}"/>
                </a:ext>
              </a:extLst>
            </p:cNvPr>
            <p:cNvGrpSpPr/>
            <p:nvPr/>
          </p:nvGrpSpPr>
          <p:grpSpPr>
            <a:xfrm>
              <a:off x="601485" y="-378382"/>
              <a:ext cx="3048000" cy="3302001"/>
              <a:chOff x="330200" y="152399"/>
              <a:chExt cx="3505200" cy="396240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7BA1ABC-81C8-42F4-B6A8-F32A77B7546D}"/>
                  </a:ext>
                </a:extLst>
              </p:cNvPr>
              <p:cNvSpPr/>
              <p:nvPr/>
            </p:nvSpPr>
            <p:spPr>
              <a:xfrm>
                <a:off x="330200" y="431800"/>
                <a:ext cx="3505200" cy="3683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945BFE1-6D1A-4C3D-AD95-C63589FD4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58" t="10625" r="33333" b="57969"/>
              <a:stretch/>
            </p:blipFill>
            <p:spPr>
              <a:xfrm>
                <a:off x="406400" y="152399"/>
                <a:ext cx="3403600" cy="3844171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16F53-7435-411C-B09B-40C76068CA53}"/>
                </a:ext>
              </a:extLst>
            </p:cNvPr>
            <p:cNvSpPr txBox="1"/>
            <p:nvPr/>
          </p:nvSpPr>
          <p:spPr>
            <a:xfrm>
              <a:off x="-696038" y="3820116"/>
              <a:ext cx="5687214" cy="1111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Data Analyst</a:t>
              </a:r>
            </a:p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Central Transformation Office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3CDBD3-78FA-4716-9E39-5D695DB054BC}"/>
                </a:ext>
              </a:extLst>
            </p:cNvPr>
            <p:cNvGrpSpPr/>
            <p:nvPr/>
          </p:nvGrpSpPr>
          <p:grpSpPr>
            <a:xfrm>
              <a:off x="0" y="4863606"/>
              <a:ext cx="4267200" cy="860557"/>
              <a:chOff x="0" y="5363000"/>
              <a:chExt cx="4267200" cy="86055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A014A9-E905-4F5D-8703-B6C0B5ED0CC1}"/>
                  </a:ext>
                </a:extLst>
              </p:cNvPr>
              <p:cNvSpPr/>
              <p:nvPr/>
            </p:nvSpPr>
            <p:spPr>
              <a:xfrm>
                <a:off x="0" y="5363000"/>
                <a:ext cx="4267200" cy="684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19" name="Picture 18">
                <a:hlinkClick r:id="rId5"/>
                <a:extLst>
                  <a:ext uri="{FF2B5EF4-FFF2-40B4-BE49-F238E27FC236}">
                    <a16:creationId xmlns:a16="http://schemas.microsoft.com/office/drawing/2014/main" id="{4A100679-F844-4447-A209-F4086309C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14"/>
              <a:stretch/>
            </p:blipFill>
            <p:spPr>
              <a:xfrm>
                <a:off x="963468" y="5401100"/>
                <a:ext cx="949880" cy="822457"/>
              </a:xfrm>
              <a:prstGeom prst="rect">
                <a:avLst/>
              </a:prstGeom>
            </p:spPr>
          </p:pic>
          <p:pic>
            <p:nvPicPr>
              <p:cNvPr id="20" name="Picture 19">
                <a:hlinkClick r:id="rId7"/>
                <a:extLst>
                  <a:ext uri="{FF2B5EF4-FFF2-40B4-BE49-F238E27FC236}">
                    <a16:creationId xmlns:a16="http://schemas.microsoft.com/office/drawing/2014/main" id="{2EA82AF6-7485-4C18-A271-06FA3C1B9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4136" y="5401100"/>
                <a:ext cx="648976" cy="648976"/>
              </a:xfrm>
              <a:prstGeom prst="rect">
                <a:avLst/>
              </a:prstGeom>
            </p:spPr>
          </p:pic>
          <p:pic>
            <p:nvPicPr>
              <p:cNvPr id="21" name="Picture 20">
                <a:hlinkClick r:id="rId9"/>
                <a:extLst>
                  <a:ext uri="{FF2B5EF4-FFF2-40B4-BE49-F238E27FC236}">
                    <a16:creationId xmlns:a16="http://schemas.microsoft.com/office/drawing/2014/main" id="{A921424D-38EA-40A5-AFE2-AC9872AA9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3671" y="5464600"/>
                <a:ext cx="555908" cy="555908"/>
              </a:xfrm>
              <a:prstGeom prst="rect">
                <a:avLst/>
              </a:prstGeom>
            </p:spPr>
          </p:pic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B5694E-C5C0-4A19-86FA-13BD57A423C7}"/>
              </a:ext>
            </a:extLst>
          </p:cNvPr>
          <p:cNvSpPr/>
          <p:nvPr/>
        </p:nvSpPr>
        <p:spPr>
          <a:xfrm>
            <a:off x="4511040" y="1086562"/>
            <a:ext cx="7680959" cy="766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A8BBA-BC0B-422D-BAEE-7DBA74AC05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9020" r="68836" b="26693"/>
          <a:stretch/>
        </p:blipFill>
        <p:spPr>
          <a:xfrm>
            <a:off x="4701638" y="2004752"/>
            <a:ext cx="466613" cy="516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A63144-61EE-4D2C-AC8D-71CC85022EB1}"/>
              </a:ext>
            </a:extLst>
          </p:cNvPr>
          <p:cNvSpPr txBox="1"/>
          <p:nvPr/>
        </p:nvSpPr>
        <p:spPr>
          <a:xfrm>
            <a:off x="5168251" y="1948815"/>
            <a:ext cx="370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Queen Mary University of London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FDDFAF-32BB-4FC4-B599-946FCFA42C5A}"/>
              </a:ext>
            </a:extLst>
          </p:cNvPr>
          <p:cNvSpPr txBox="1"/>
          <p:nvPr/>
        </p:nvSpPr>
        <p:spPr>
          <a:xfrm>
            <a:off x="5168251" y="2207904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MSc Big Data Science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9114B3-7F48-44D6-8602-87D6ED9A7D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9" t="5746" r="26434" b="39408"/>
          <a:stretch/>
        </p:blipFill>
        <p:spPr>
          <a:xfrm>
            <a:off x="4722388" y="2719616"/>
            <a:ext cx="425112" cy="5405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7E7C47-6C42-49F1-9FDE-D5280CCA7DF8}"/>
              </a:ext>
            </a:extLst>
          </p:cNvPr>
          <p:cNvSpPr txBox="1"/>
          <p:nvPr/>
        </p:nvSpPr>
        <p:spPr>
          <a:xfrm>
            <a:off x="5168251" y="2662246"/>
            <a:ext cx="206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Telkom University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F6153-3176-4D69-A42B-8DEF0EF527E3}"/>
              </a:ext>
            </a:extLst>
          </p:cNvPr>
          <p:cNvSpPr txBox="1"/>
          <p:nvPr/>
        </p:nvSpPr>
        <p:spPr>
          <a:xfrm>
            <a:off x="5168251" y="2921335"/>
            <a:ext cx="229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S1 Teknik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Informatika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52FC3-75C1-4D70-A424-02D9C4731EC3}"/>
              </a:ext>
            </a:extLst>
          </p:cNvPr>
          <p:cNvSpPr txBox="1"/>
          <p:nvPr/>
        </p:nvSpPr>
        <p:spPr>
          <a:xfrm>
            <a:off x="10476831" y="191171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2022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502771-BE1B-4E1D-966A-E217DEE8B8C4}"/>
              </a:ext>
            </a:extLst>
          </p:cNvPr>
          <p:cNvSpPr txBox="1"/>
          <p:nvPr/>
        </p:nvSpPr>
        <p:spPr>
          <a:xfrm>
            <a:off x="10476831" y="2630106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2012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24D563-67E0-450E-8F33-BAD575D18AEF}"/>
              </a:ext>
            </a:extLst>
          </p:cNvPr>
          <p:cNvSpPr txBox="1"/>
          <p:nvPr/>
        </p:nvSpPr>
        <p:spPr>
          <a:xfrm>
            <a:off x="4668952" y="1190859"/>
            <a:ext cx="3857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  <a:ea typeface="Roboto" panose="02000000000000000000" pitchFamily="2" charset="0"/>
              </a:rPr>
              <a:t>Riwayat Pendidikan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78E28A-2465-4923-8BAC-03005ABFE825}"/>
              </a:ext>
            </a:extLst>
          </p:cNvPr>
          <p:cNvSpPr/>
          <p:nvPr/>
        </p:nvSpPr>
        <p:spPr>
          <a:xfrm>
            <a:off x="4511040" y="3715497"/>
            <a:ext cx="7688538" cy="6624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913EEE-F5AF-40DE-A76F-EAEF61BC79AF}"/>
              </a:ext>
            </a:extLst>
          </p:cNvPr>
          <p:cNvSpPr txBox="1"/>
          <p:nvPr/>
        </p:nvSpPr>
        <p:spPr>
          <a:xfrm>
            <a:off x="4661043" y="3757275"/>
            <a:ext cx="3626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  <a:ea typeface="Roboto" panose="02000000000000000000" pitchFamily="2" charset="0"/>
              </a:rPr>
              <a:t>Riwayat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  <a:ea typeface="Roboto" panose="02000000000000000000" pitchFamily="2" charset="0"/>
              </a:rPr>
              <a:t>Pekerjaan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  <a:ea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D1086F-826F-4FC7-BD63-D18C471A46E6}"/>
              </a:ext>
            </a:extLst>
          </p:cNvPr>
          <p:cNvGrpSpPr/>
          <p:nvPr/>
        </p:nvGrpSpPr>
        <p:grpSpPr>
          <a:xfrm>
            <a:off x="4661042" y="4428928"/>
            <a:ext cx="7039201" cy="1883075"/>
            <a:chOff x="5285375" y="3602165"/>
            <a:chExt cx="6193486" cy="18830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13725-4D40-49CD-AEB6-CEADEF77A232}"/>
                </a:ext>
              </a:extLst>
            </p:cNvPr>
            <p:cNvSpPr txBox="1"/>
            <p:nvPr/>
          </p:nvSpPr>
          <p:spPr>
            <a:xfrm>
              <a:off x="5285375" y="3605112"/>
              <a:ext cx="293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Central Transformation Office</a:t>
              </a:r>
              <a:endPara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A018A3-AB44-4F80-8272-28CC5EA15C41}"/>
                </a:ext>
              </a:extLst>
            </p:cNvPr>
            <p:cNvSpPr txBox="1"/>
            <p:nvPr/>
          </p:nvSpPr>
          <p:spPr>
            <a:xfrm>
              <a:off x="5292335" y="3899712"/>
              <a:ext cx="248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Direktorat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Jenderal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Pajak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C5A3CB-0505-4F92-A0B1-A834E92C7504}"/>
                </a:ext>
              </a:extLst>
            </p:cNvPr>
            <p:cNvSpPr txBox="1"/>
            <p:nvPr/>
          </p:nvSpPr>
          <p:spPr>
            <a:xfrm>
              <a:off x="5497879" y="4317179"/>
              <a:ext cx="402582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Direktorat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Teknologi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Informasi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Dan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Komunikasi</a:t>
              </a:r>
              <a:endPara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DD6AAF-A35A-4DE2-847B-6129066D37F2}"/>
                </a:ext>
              </a:extLst>
            </p:cNvPr>
            <p:cNvSpPr txBox="1"/>
            <p:nvPr/>
          </p:nvSpPr>
          <p:spPr>
            <a:xfrm>
              <a:off x="5497878" y="4605515"/>
              <a:ext cx="357359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Direktorat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Data dan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Informasi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Perpajakan</a:t>
              </a:r>
              <a:endPara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CF6B58-5243-41DE-9429-1640B3958D92}"/>
                </a:ext>
              </a:extLst>
            </p:cNvPr>
            <p:cNvSpPr txBox="1"/>
            <p:nvPr/>
          </p:nvSpPr>
          <p:spPr>
            <a:xfrm>
              <a:off x="5497878" y="4868406"/>
              <a:ext cx="327232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Kantor Wilayah DJP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Wajib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Pajak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Besar</a:t>
              </a:r>
              <a:endPara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887968-F74F-4752-BF62-4644675F3F2B}"/>
                </a:ext>
              </a:extLst>
            </p:cNvPr>
            <p:cNvSpPr txBox="1"/>
            <p:nvPr/>
          </p:nvSpPr>
          <p:spPr>
            <a:xfrm>
              <a:off x="5497878" y="5131297"/>
              <a:ext cx="297726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Kantor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Pengolahan</a:t>
              </a:r>
              <a:r>
                <a:rPr 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 Data </a:t>
              </a:r>
              <a:r>
                <a:rPr lang="en-US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Eksternal</a:t>
              </a:r>
              <a:endPara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B21AA8-C83C-4732-8952-F0F9F67253D0}"/>
                </a:ext>
              </a:extLst>
            </p:cNvPr>
            <p:cNvCxnSpPr/>
            <p:nvPr/>
          </p:nvCxnSpPr>
          <p:spPr>
            <a:xfrm>
              <a:off x="5497879" y="4336950"/>
              <a:ext cx="0" cy="11250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32F1D8-6FFD-4516-8B27-E37D37583084}"/>
                </a:ext>
              </a:extLst>
            </p:cNvPr>
            <p:cNvSpPr txBox="1"/>
            <p:nvPr/>
          </p:nvSpPr>
          <p:spPr>
            <a:xfrm>
              <a:off x="10859408" y="3602165"/>
              <a:ext cx="619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2024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BDFC3C-FCE8-4344-83B1-52CF32857BA9}"/>
                </a:ext>
              </a:extLst>
            </p:cNvPr>
            <p:cNvSpPr txBox="1"/>
            <p:nvPr/>
          </p:nvSpPr>
          <p:spPr>
            <a:xfrm>
              <a:off x="10327682" y="3926912"/>
              <a:ext cx="1151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2014-2023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3C3299-6E64-4202-BECC-1555099A22B4}"/>
                </a:ext>
              </a:extLst>
            </p:cNvPr>
            <p:cNvSpPr txBox="1"/>
            <p:nvPr/>
          </p:nvSpPr>
          <p:spPr>
            <a:xfrm>
              <a:off x="10463082" y="4308862"/>
              <a:ext cx="101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2022-2023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732439-FE23-4646-8C40-CAAA28A955BF}"/>
                </a:ext>
              </a:extLst>
            </p:cNvPr>
            <p:cNvSpPr txBox="1"/>
            <p:nvPr/>
          </p:nvSpPr>
          <p:spPr>
            <a:xfrm>
              <a:off x="10463082" y="4603372"/>
              <a:ext cx="101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2020-2021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B903D4-AB02-4170-A4BC-E819CE5EBA87}"/>
                </a:ext>
              </a:extLst>
            </p:cNvPr>
            <p:cNvSpPr txBox="1"/>
            <p:nvPr/>
          </p:nvSpPr>
          <p:spPr>
            <a:xfrm>
              <a:off x="10463082" y="4864462"/>
              <a:ext cx="101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2017-2020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4A8637-CA91-4F0D-ABC5-A142E3ECEEC1}"/>
                </a:ext>
              </a:extLst>
            </p:cNvPr>
            <p:cNvSpPr txBox="1"/>
            <p:nvPr/>
          </p:nvSpPr>
          <p:spPr>
            <a:xfrm>
              <a:off x="10463082" y="5138522"/>
              <a:ext cx="101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erstadt" panose="020B0004020202020204" pitchFamily="34" charset="0"/>
                </a:rPr>
                <a:t>2014-2017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BE58D3A-7AE6-492D-8B25-D46E8BF35401}"/>
              </a:ext>
            </a:extLst>
          </p:cNvPr>
          <p:cNvSpPr txBox="1"/>
          <p:nvPr/>
        </p:nvSpPr>
        <p:spPr>
          <a:xfrm>
            <a:off x="8286373" y="212587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 in a Snapshot</a:t>
            </a:r>
          </a:p>
        </p:txBody>
      </p:sp>
    </p:spTree>
    <p:extLst>
      <p:ext uri="{BB962C8B-B14F-4D97-AF65-F5344CB8AC3E}">
        <p14:creationId xmlns:p14="http://schemas.microsoft.com/office/powerpoint/2010/main" val="1418480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7F65-74E9-4892-A862-781D05B5C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70" y="1457254"/>
            <a:ext cx="10728259" cy="4293305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36CDD3B-9FCA-4790-9060-E0261198D1CE}"/>
              </a:ext>
            </a:extLst>
          </p:cNvPr>
          <p:cNvSpPr txBox="1"/>
          <p:nvPr/>
        </p:nvSpPr>
        <p:spPr>
          <a:xfrm>
            <a:off x="386081" y="6521966"/>
            <a:ext cx="1029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sumber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bps.go.id  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7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868E8-0C54-447C-BB56-5FA55CAE1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075" y="1301829"/>
            <a:ext cx="8441848" cy="49246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26E91952-2B29-45C9-ACAB-667468FAE95E}"/>
              </a:ext>
            </a:extLst>
          </p:cNvPr>
          <p:cNvSpPr txBox="1"/>
          <p:nvPr/>
        </p:nvSpPr>
        <p:spPr>
          <a:xfrm>
            <a:off x="386081" y="6521966"/>
            <a:ext cx="1029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sumber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bps.go.id  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7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BD55C4-809B-4C3E-A15C-D8A72793C4E6}"/>
              </a:ext>
            </a:extLst>
          </p:cNvPr>
          <p:cNvSpPr txBox="1"/>
          <p:nvPr/>
        </p:nvSpPr>
        <p:spPr>
          <a:xfrm>
            <a:off x="581572" y="2094318"/>
            <a:ext cx="8209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Data Analytics Project Proposal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012E4-1E6A-4FB8-9CEA-4EB82938D1DC}"/>
              </a:ext>
            </a:extLst>
          </p:cNvPr>
          <p:cNvSpPr txBox="1"/>
          <p:nvPr/>
        </p:nvSpPr>
        <p:spPr>
          <a:xfrm>
            <a:off x="614661" y="2913460"/>
            <a:ext cx="512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Riki Akbar – Central Transformation Office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C8BBD-D801-4E2E-BD12-0FA5D0ABD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BFC5C-C34B-4624-B893-F21E4E1794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F818E-CAF3-48F4-B640-5AB3058B0712}"/>
              </a:ext>
            </a:extLst>
          </p:cNvPr>
          <p:cNvSpPr txBox="1"/>
          <p:nvPr/>
        </p:nvSpPr>
        <p:spPr>
          <a:xfrm>
            <a:off x="297092" y="2479038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7579-EDC6-4FAD-940F-0D1FB1257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50"/>
          <a:stretch/>
        </p:blipFill>
        <p:spPr>
          <a:xfrm>
            <a:off x="297092" y="118486"/>
            <a:ext cx="3472268" cy="8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8585336" y="212587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F046A-22E1-442D-A120-BD1883B4FA2D}"/>
              </a:ext>
            </a:extLst>
          </p:cNvPr>
          <p:cNvGrpSpPr/>
          <p:nvPr/>
        </p:nvGrpSpPr>
        <p:grpSpPr>
          <a:xfrm>
            <a:off x="602580" y="1400287"/>
            <a:ext cx="11061100" cy="1462465"/>
            <a:chOff x="602580" y="1216640"/>
            <a:chExt cx="11061100" cy="14624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FD5101-92EF-4FCE-B286-4291D70ED0D9}"/>
                </a:ext>
              </a:extLst>
            </p:cNvPr>
            <p:cNvSpPr txBox="1"/>
            <p:nvPr/>
          </p:nvSpPr>
          <p:spPr>
            <a:xfrm>
              <a:off x="1371600" y="1755775"/>
              <a:ext cx="10292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ways organizations 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manage data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 to support all its uses, and 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analyze data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 to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improve decisions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business processes and outcomes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, such as discovering new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business risks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challenges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 and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opportunities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F63D91-EAA2-4231-ABD3-2FD29A7BB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580" y="1216640"/>
              <a:ext cx="1908141" cy="57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3A5F9B-B328-4C29-A406-A39CE38CD7EA}"/>
              </a:ext>
            </a:extLst>
          </p:cNvPr>
          <p:cNvGrpSpPr/>
          <p:nvPr/>
        </p:nvGrpSpPr>
        <p:grpSpPr>
          <a:xfrm>
            <a:off x="802640" y="3657680"/>
            <a:ext cx="10861040" cy="1703340"/>
            <a:chOff x="802640" y="2964191"/>
            <a:chExt cx="10861040" cy="17033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D75C2-12B0-4F5D-8CBD-1D2CFF7767D4}"/>
                </a:ext>
              </a:extLst>
            </p:cNvPr>
            <p:cNvSpPr txBox="1"/>
            <p:nvPr/>
          </p:nvSpPr>
          <p:spPr>
            <a:xfrm>
              <a:off x="1371600" y="4021200"/>
              <a:ext cx="10292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the process and practice of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analyzing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 data to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answer questions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extract insights</a:t>
              </a:r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, and </a:t>
              </a:r>
              <a:r>
                <a:rPr lang="en-US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identify trends.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DBEF4-89BE-4390-BB59-4936686F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640" y="2964191"/>
              <a:ext cx="2471283" cy="929618"/>
            </a:xfrm>
            <a:prstGeom prst="rect">
              <a:avLst/>
            </a:prstGeom>
          </p:spPr>
        </p:pic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5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8585336" y="212587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BF1F7F-6444-4988-9367-65B4B9673291}"/>
              </a:ext>
            </a:extLst>
          </p:cNvPr>
          <p:cNvGrpSpPr/>
          <p:nvPr/>
        </p:nvGrpSpPr>
        <p:grpSpPr>
          <a:xfrm>
            <a:off x="1026160" y="2459504"/>
            <a:ext cx="10982960" cy="1938992"/>
            <a:chOff x="782320" y="1936284"/>
            <a:chExt cx="11131342" cy="19389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AB89B8-3972-487F-B03F-4DAB212865C8}"/>
                </a:ext>
              </a:extLst>
            </p:cNvPr>
            <p:cNvSpPr txBox="1"/>
            <p:nvPr/>
          </p:nvSpPr>
          <p:spPr>
            <a:xfrm>
              <a:off x="782320" y="2367171"/>
              <a:ext cx="18186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Manage</a:t>
              </a:r>
            </a:p>
            <a:p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Analyze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6FFC29-FDBE-454A-A763-601368B22A78}"/>
                </a:ext>
              </a:extLst>
            </p:cNvPr>
            <p:cNvSpPr txBox="1"/>
            <p:nvPr/>
          </p:nvSpPr>
          <p:spPr>
            <a:xfrm>
              <a:off x="3803858" y="2351782"/>
              <a:ext cx="24445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DATA</a:t>
              </a:r>
              <a:endPara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E67177-C45C-48E1-8EEE-0F4FC9CF1C4C}"/>
                </a:ext>
              </a:extLst>
            </p:cNvPr>
            <p:cNvSpPr txBox="1"/>
            <p:nvPr/>
          </p:nvSpPr>
          <p:spPr>
            <a:xfrm>
              <a:off x="7268418" y="1936284"/>
              <a:ext cx="464524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Improve Decisions</a:t>
              </a:r>
              <a:endPara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Improve Business Processes</a:t>
              </a:r>
            </a:p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Answer Questions</a:t>
              </a:r>
            </a:p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Extract Insights</a:t>
              </a:r>
            </a:p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Identify Trends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C08F6D-7B4D-42B7-995E-5697F4908CD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600960" y="2905780"/>
              <a:ext cx="1202898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6721F-8824-4513-811A-8A2A71D1348B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6248400" y="2905780"/>
              <a:ext cx="1020018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51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7637547" y="224869"/>
            <a:ext cx="455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 Types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24ED8-1CF3-48EC-A035-67C97695B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1" y="1547786"/>
            <a:ext cx="1849120" cy="6955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B8A85E-D929-4C44-B2EF-9149E916DDD3}"/>
              </a:ext>
            </a:extLst>
          </p:cNvPr>
          <p:cNvSpPr txBox="1"/>
          <p:nvPr/>
        </p:nvSpPr>
        <p:spPr>
          <a:xfrm>
            <a:off x="2461405" y="1547786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Descriptive Analytics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examine, understand, and describe something that’s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already happened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4AEBA-CD73-4C13-B86D-1C4256C2C55A}"/>
              </a:ext>
            </a:extLst>
          </p:cNvPr>
          <p:cNvSpPr txBox="1"/>
          <p:nvPr/>
        </p:nvSpPr>
        <p:spPr>
          <a:xfrm>
            <a:off x="2466113" y="2287950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Diagnostic Analytics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seeking to understand the why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behind what happened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1117A-B5F4-472B-A79D-8A85CE490EEF}"/>
              </a:ext>
            </a:extLst>
          </p:cNvPr>
          <p:cNvSpPr txBox="1"/>
          <p:nvPr/>
        </p:nvSpPr>
        <p:spPr>
          <a:xfrm>
            <a:off x="2461405" y="3035332"/>
            <a:ext cx="9022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Predictive Analytics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questions about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will happen in the future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A58FF-40E7-41CB-8781-25D26714A2EA}"/>
              </a:ext>
            </a:extLst>
          </p:cNvPr>
          <p:cNvSpPr txBox="1"/>
          <p:nvPr/>
        </p:nvSpPr>
        <p:spPr>
          <a:xfrm>
            <a:off x="2461405" y="3782714"/>
            <a:ext cx="902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Prescriptive Analytics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identify specific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actions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that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individual or organization should take to reach future targets or goals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91DAE0-2BC8-48C5-8F21-520A54ECEB67}"/>
              </a:ext>
            </a:extLst>
          </p:cNvPr>
          <p:cNvSpPr txBox="1"/>
          <p:nvPr/>
        </p:nvSpPr>
        <p:spPr>
          <a:xfrm>
            <a:off x="2461405" y="4861500"/>
            <a:ext cx="4069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Example?</a:t>
            </a:r>
            <a:endParaRPr lang="en-US" sz="54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16477-E93E-4EEF-A0F9-010D98874FD2}"/>
              </a:ext>
            </a:extLst>
          </p:cNvPr>
          <p:cNvSpPr txBox="1"/>
          <p:nvPr/>
        </p:nvSpPr>
        <p:spPr>
          <a:xfrm>
            <a:off x="386081" y="6521966"/>
            <a:ext cx="1029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What's the Difference Between Data Analytics &amp; Data Science? (hbs.edu)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Analytics: Why is it Important?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806FF-9EAB-431D-B2DB-84C62E042272}"/>
              </a:ext>
            </a:extLst>
          </p:cNvPr>
          <p:cNvGrpSpPr/>
          <p:nvPr/>
        </p:nvGrpSpPr>
        <p:grpSpPr>
          <a:xfrm>
            <a:off x="430053" y="883460"/>
            <a:ext cx="10979627" cy="5524452"/>
            <a:chOff x="245192" y="526793"/>
            <a:chExt cx="11714338" cy="61306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542247-F68A-4D80-BD5E-A18B2224A4E6}"/>
                </a:ext>
              </a:extLst>
            </p:cNvPr>
            <p:cNvSpPr txBox="1"/>
            <p:nvPr/>
          </p:nvSpPr>
          <p:spPr>
            <a:xfrm>
              <a:off x="535220" y="526793"/>
              <a:ext cx="115089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032F14-3889-4A02-9E0C-D17BF4130D54}"/>
                </a:ext>
              </a:extLst>
            </p:cNvPr>
            <p:cNvSpPr txBox="1"/>
            <p:nvPr/>
          </p:nvSpPr>
          <p:spPr>
            <a:xfrm>
              <a:off x="529561" y="2385843"/>
              <a:ext cx="1192401" cy="648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Business </a:t>
              </a: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Questions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9E47315-441A-4AA5-AC92-7CE6219AAE41}"/>
                </a:ext>
              </a:extLst>
            </p:cNvPr>
            <p:cNvGrpSpPr/>
            <p:nvPr/>
          </p:nvGrpSpPr>
          <p:grpSpPr>
            <a:xfrm>
              <a:off x="390497" y="3012313"/>
              <a:ext cx="1539585" cy="2032571"/>
              <a:chOff x="290405" y="3519182"/>
              <a:chExt cx="2081136" cy="257406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E7749FA-6F7E-438C-BE6D-131E7BE1A5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847" t="5942" r="6847"/>
              <a:stretch/>
            </p:blipFill>
            <p:spPr>
              <a:xfrm>
                <a:off x="772160" y="3519182"/>
                <a:ext cx="1117616" cy="143495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3DD8AB-AFC9-4524-BDFA-A47C181BF5D9}"/>
                  </a:ext>
                </a:extLst>
              </p:cNvPr>
              <p:cNvSpPr txBox="1"/>
              <p:nvPr/>
            </p:nvSpPr>
            <p:spPr>
              <a:xfrm>
                <a:off x="290405" y="4925389"/>
                <a:ext cx="2081136" cy="1167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Efficiency/</a:t>
                </a:r>
              </a:p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Optimization/</a:t>
                </a:r>
              </a:p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Automation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2C03AF-F520-4124-82B3-354CF97C5672}"/>
                </a:ext>
              </a:extLst>
            </p:cNvPr>
            <p:cNvGrpSpPr/>
            <p:nvPr/>
          </p:nvGrpSpPr>
          <p:grpSpPr>
            <a:xfrm>
              <a:off x="245192" y="5171348"/>
              <a:ext cx="1932946" cy="1486092"/>
              <a:chOff x="2556834" y="3199122"/>
              <a:chExt cx="2612861" cy="1882001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088A501-9DC2-4ECB-8736-C6C3BEBFA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5790" y="3199122"/>
                <a:ext cx="1434950" cy="143495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C5A992-84B1-445E-86CF-3694837F436C}"/>
                  </a:ext>
                </a:extLst>
              </p:cNvPr>
              <p:cNvSpPr txBox="1"/>
              <p:nvPr/>
            </p:nvSpPr>
            <p:spPr>
              <a:xfrm>
                <a:off x="2556834" y="4605329"/>
                <a:ext cx="2612861" cy="475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Solving Problems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E4336D3-6C34-49B2-91E6-F6536BCE43E6}"/>
                </a:ext>
              </a:extLst>
            </p:cNvPr>
            <p:cNvGrpSpPr/>
            <p:nvPr/>
          </p:nvGrpSpPr>
          <p:grpSpPr>
            <a:xfrm>
              <a:off x="9070280" y="2527069"/>
              <a:ext cx="2889250" cy="3215268"/>
              <a:chOff x="8357870" y="2064450"/>
              <a:chExt cx="2889250" cy="3215268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F7911CC-6E12-4F13-86A6-CAC113E27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7870" y="2064450"/>
                <a:ext cx="2889250" cy="288925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57C637-A4E1-4D99-BFF2-6ED98C53295E}"/>
                  </a:ext>
                </a:extLst>
              </p:cNvPr>
              <p:cNvSpPr txBox="1"/>
              <p:nvPr/>
            </p:nvSpPr>
            <p:spPr>
              <a:xfrm>
                <a:off x="8906146" y="4904015"/>
                <a:ext cx="1792705" cy="375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DA/DS Products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1064B6A-168E-4D0A-85F1-278660FEF7B5}"/>
                </a:ext>
              </a:extLst>
            </p:cNvPr>
            <p:cNvGrpSpPr/>
            <p:nvPr/>
          </p:nvGrpSpPr>
          <p:grpSpPr>
            <a:xfrm>
              <a:off x="2853548" y="2361874"/>
              <a:ext cx="4997707" cy="3423327"/>
              <a:chOff x="2792304" y="2292987"/>
              <a:chExt cx="4997707" cy="342332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7AA7C7B-FE7E-4497-8F52-A9A2631AA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2304" y="2292987"/>
                <a:ext cx="4997707" cy="243217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0EBF952-7120-4566-BFF2-8AF4EB326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6" t="9205" r="9690" b="10074"/>
              <a:stretch/>
            </p:blipFill>
            <p:spPr>
              <a:xfrm>
                <a:off x="4536274" y="3740858"/>
                <a:ext cx="1509766" cy="1501711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591EAA-489C-4E46-93A4-A7376E07DD61}"/>
                  </a:ext>
                </a:extLst>
              </p:cNvPr>
              <p:cNvSpPr txBox="1"/>
              <p:nvPr/>
            </p:nvSpPr>
            <p:spPr>
              <a:xfrm>
                <a:off x="3921591" y="5340611"/>
                <a:ext cx="2861624" cy="375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DA/DS Process as a Bridge</a:t>
                </a:r>
              </a:p>
            </p:txBody>
          </p:sp>
        </p:grp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02942B16-5BBC-4F6F-989E-D2032AB650B0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>
              <a:off x="1686116" y="1634789"/>
              <a:ext cx="1167432" cy="1943172"/>
            </a:xfrm>
            <a:prstGeom prst="bentConnector3">
              <a:avLst>
                <a:gd name="adj1" fmla="val 518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53B54853-1191-47BA-AFB4-F120E2E233AC}"/>
                </a:ext>
              </a:extLst>
            </p:cNvPr>
            <p:cNvCxnSpPr>
              <a:cxnSpLocks/>
              <a:stCxn id="47" idx="3"/>
              <a:endCxn id="56" idx="1"/>
            </p:cNvCxnSpPr>
            <p:nvPr/>
          </p:nvCxnSpPr>
          <p:spPr>
            <a:xfrm flipV="1">
              <a:off x="1573681" y="3577962"/>
              <a:ext cx="1279867" cy="89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6CBF1372-7EC3-43DF-95DB-46A685D1A65A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 flipV="1">
              <a:off x="1742439" y="3577962"/>
              <a:ext cx="1111109" cy="215993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60E4A4F1-C7A3-413C-9D9F-920E8D35404F}"/>
                </a:ext>
              </a:extLst>
            </p:cNvPr>
            <p:cNvSpPr/>
            <p:nvPr/>
          </p:nvSpPr>
          <p:spPr>
            <a:xfrm>
              <a:off x="8121684" y="3187475"/>
              <a:ext cx="840680" cy="984304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70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Analytics: Why is it Important?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571341-7747-4620-9996-8BC592F17E23}"/>
              </a:ext>
            </a:extLst>
          </p:cNvPr>
          <p:cNvGrpSpPr/>
          <p:nvPr/>
        </p:nvGrpSpPr>
        <p:grpSpPr>
          <a:xfrm>
            <a:off x="821750" y="1767840"/>
            <a:ext cx="5069840" cy="3484880"/>
            <a:chOff x="2792304" y="2292987"/>
            <a:chExt cx="4997707" cy="338617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765F09-CF12-4672-B550-C55B8320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2304" y="2292987"/>
              <a:ext cx="4997707" cy="24321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5BA6C1-20C6-4B79-8526-356E5060F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6" t="9205" r="9690" b="10074"/>
            <a:stretch/>
          </p:blipFill>
          <p:spPr>
            <a:xfrm>
              <a:off x="4536274" y="3740858"/>
              <a:ext cx="1509766" cy="15017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65A1CE-4024-41A9-8678-27CCB4D44766}"/>
                </a:ext>
              </a:extLst>
            </p:cNvPr>
            <p:cNvSpPr txBox="1"/>
            <p:nvPr/>
          </p:nvSpPr>
          <p:spPr>
            <a:xfrm>
              <a:off x="4011329" y="5340611"/>
              <a:ext cx="2682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DA/DS Process as a Bridge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2C8B222-9D01-40A8-9B6A-423E6ABD834F}"/>
              </a:ext>
            </a:extLst>
          </p:cNvPr>
          <p:cNvSpPr/>
          <p:nvPr/>
        </p:nvSpPr>
        <p:spPr>
          <a:xfrm>
            <a:off x="6355821" y="3538504"/>
            <a:ext cx="840680" cy="98430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DB4F3-3102-4018-8505-EC9C48CAD2D5}"/>
              </a:ext>
            </a:extLst>
          </p:cNvPr>
          <p:cNvSpPr txBox="1"/>
          <p:nvPr/>
        </p:nvSpPr>
        <p:spPr>
          <a:xfrm>
            <a:off x="7538138" y="2965306"/>
            <a:ext cx="43998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Iterative Subprocesses</a:t>
            </a:r>
            <a:endParaRPr lang="en-US" sz="28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Well-Documented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Accountable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Reproducible</a:t>
            </a:r>
          </a:p>
        </p:txBody>
      </p:sp>
    </p:spTree>
    <p:extLst>
      <p:ext uri="{BB962C8B-B14F-4D97-AF65-F5344CB8AC3E}">
        <p14:creationId xmlns:p14="http://schemas.microsoft.com/office/powerpoint/2010/main" val="126229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Analytics Life Cycle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D3163-211E-4E27-A43E-E7B22DCC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16" y="2335064"/>
            <a:ext cx="5605483" cy="3009095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A39044DD-5208-4C1F-8344-6027A460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r="1256"/>
          <a:stretch>
            <a:fillRect/>
          </a:stretch>
        </p:blipFill>
        <p:spPr>
          <a:xfrm>
            <a:off x="6756769" y="1683968"/>
            <a:ext cx="5069102" cy="5047667"/>
          </a:xfrm>
          <a:prstGeom prst="rect">
            <a:avLst/>
          </a:prstGeom>
          <a:noFill/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EEB8F-C7CB-43CE-865E-1FB975BAEF89}"/>
              </a:ext>
            </a:extLst>
          </p:cNvPr>
          <p:cNvSpPr txBox="1"/>
          <p:nvPr/>
        </p:nvSpPr>
        <p:spPr>
          <a:xfrm>
            <a:off x="6255927" y="1152014"/>
            <a:ext cx="607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</a:t>
            </a:r>
            <a:r>
              <a:rPr lang="en-US" sz="20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oss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ndustry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tandard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rocess for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ata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80020D-6B08-4600-9678-0AAC76ED020F}"/>
              </a:ext>
            </a:extLst>
          </p:cNvPr>
          <p:cNvSpPr/>
          <p:nvPr/>
        </p:nvSpPr>
        <p:spPr>
          <a:xfrm>
            <a:off x="2763520" y="3606800"/>
            <a:ext cx="812800" cy="59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B5FE6E-7B0E-4F94-8059-7CDE919E317A}"/>
              </a:ext>
            </a:extLst>
          </p:cNvPr>
          <p:cNvCxnSpPr>
            <a:stCxn id="2" idx="3"/>
          </p:cNvCxnSpPr>
          <p:nvPr/>
        </p:nvCxnSpPr>
        <p:spPr>
          <a:xfrm flipV="1">
            <a:off x="3576320" y="2194560"/>
            <a:ext cx="4450081" cy="1711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6D1119-8659-45D8-8F24-0489A5D57DB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76320" y="3906520"/>
            <a:ext cx="3891280" cy="17994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9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28C-6369-444B-8675-2C64D6EB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96"/>
          <a:stretch/>
        </p:blipFill>
        <p:spPr>
          <a:xfrm>
            <a:off x="0" y="0"/>
            <a:ext cx="12191999" cy="10769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B4BEC-49EC-4E75-AC24-CCBF23563A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40B4A-432A-42E1-B863-9E1483AD5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2" y="118486"/>
            <a:ext cx="3422650" cy="859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51AA45-4528-48F8-969D-73E2F5071497}"/>
              </a:ext>
            </a:extLst>
          </p:cNvPr>
          <p:cNvSpPr txBox="1"/>
          <p:nvPr/>
        </p:nvSpPr>
        <p:spPr>
          <a:xfrm>
            <a:off x="3860801" y="224869"/>
            <a:ext cx="83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or Business First?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311621-5D5F-451A-B162-8CFE5C90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320" y="6366510"/>
            <a:ext cx="2743200" cy="365125"/>
          </a:xfrm>
        </p:spPr>
        <p:txBody>
          <a:bodyPr/>
          <a:lstStyle/>
          <a:p>
            <a:fld id="{C6FE8647-28F4-437C-855E-72E3532EEE27}" type="slidenum">
              <a:rPr lang="en-US" sz="1800" b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fld>
            <a:endParaRPr lang="en-US" sz="1800" b="1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0F0C-CBC5-4907-BB37-61BF55D52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00" y="2102950"/>
            <a:ext cx="2759884" cy="2906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49B5B-3FC1-44A0-8F57-A81B38FA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714" y="2011312"/>
            <a:ext cx="3330495" cy="2997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6F815B-2FB6-46C2-80AD-E09A9DA4E7E9}"/>
              </a:ext>
            </a:extLst>
          </p:cNvPr>
          <p:cNvSpPr txBox="1"/>
          <p:nvPr/>
        </p:nvSpPr>
        <p:spPr>
          <a:xfrm>
            <a:off x="5373738" y="3002447"/>
            <a:ext cx="1078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4672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678</Words>
  <Application>Microsoft Office PowerPoint</Application>
  <PresentationFormat>Widescreen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Bierstadt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Riki Akbar</dc:creator>
  <cp:lastModifiedBy>Riki Akbar</cp:lastModifiedBy>
  <cp:revision>52</cp:revision>
  <dcterms:created xsi:type="dcterms:W3CDTF">2024-02-19T06:37:08Z</dcterms:created>
  <dcterms:modified xsi:type="dcterms:W3CDTF">2024-03-12T23:05:50Z</dcterms:modified>
</cp:coreProperties>
</file>